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61" r:id="rId5"/>
    <p:sldId id="266" r:id="rId6"/>
    <p:sldId id="267" r:id="rId7"/>
    <p:sldId id="268" r:id="rId8"/>
    <p:sldId id="271" r:id="rId9"/>
    <p:sldId id="302" r:id="rId10"/>
    <p:sldId id="303" r:id="rId11"/>
    <p:sldId id="304" r:id="rId12"/>
    <p:sldId id="282" r:id="rId13"/>
    <p:sldId id="305" r:id="rId14"/>
    <p:sldId id="312" r:id="rId15"/>
    <p:sldId id="331" r:id="rId16"/>
    <p:sldId id="318" r:id="rId17"/>
    <p:sldId id="319" r:id="rId18"/>
    <p:sldId id="320" r:id="rId19"/>
    <p:sldId id="321" r:id="rId20"/>
    <p:sldId id="322" r:id="rId21"/>
    <p:sldId id="324" r:id="rId22"/>
    <p:sldId id="327" r:id="rId23"/>
    <p:sldId id="332" r:id="rId24"/>
    <p:sldId id="333" r:id="rId25"/>
    <p:sldId id="275" r:id="rId26"/>
    <p:sldId id="284" r:id="rId27"/>
    <p:sldId id="294" r:id="rId28"/>
    <p:sldId id="300" r:id="rId29"/>
  </p:sldIdLst>
  <p:sldSz cx="9144000" cy="5143500" type="screen16x9"/>
  <p:notesSz cx="6858000" cy="9144000"/>
  <p:embeddedFontLst>
    <p:embeddedFont>
      <p:font typeface="Andika" panose="020B0604020202020204" charset="-18"/>
      <p:regular r:id="rId31"/>
      <p:bold r:id="rId32"/>
      <p:italic r:id="rId33"/>
      <p:boldItalic r:id="rId34"/>
    </p:embeddedFont>
    <p:embeddedFont>
      <p:font typeface="Grandstander" panose="020B0604020202020204" charset="-18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9406f36eaa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9406f36eaa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9406f36eaa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9406f36eaa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9406f36eaa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9406f36eaa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406f36ea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9406f36ea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406f36ea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406f36ea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406f36ea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9406f36ea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406f36eaa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9406f36eaa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9406f36ea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9406f36ea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9406f36ea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9406f36ea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406f36ea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406f36ea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406f36eaa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9406f36eaa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16338"/>
          <a:stretch/>
        </p:blipFill>
        <p:spPr>
          <a:xfrm>
            <a:off x="0" y="916105"/>
            <a:ext cx="7169499" cy="422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b="16338"/>
          <a:stretch/>
        </p:blipFill>
        <p:spPr>
          <a:xfrm>
            <a:off x="1974500" y="916105"/>
            <a:ext cx="7169499" cy="422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2">
            <a:alphaModFix/>
          </a:blip>
          <a:srcRect b="16338"/>
          <a:stretch/>
        </p:blipFill>
        <p:spPr>
          <a:xfrm>
            <a:off x="3943750" y="1942450"/>
            <a:ext cx="5428849" cy="32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 l="-18652" t="5237" r="85456" b="16704"/>
          <a:stretch/>
        </p:blipFill>
        <p:spPr>
          <a:xfrm rot="5400000">
            <a:off x="5739939" y="-1136513"/>
            <a:ext cx="2379974" cy="39443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Font typeface="Grandstander"/>
              <a:buNone/>
              <a:defRPr sz="52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ndika"/>
              <a:buNone/>
              <a:defRPr sz="2800">
                <a:latin typeface="Andika"/>
                <a:ea typeface="Andika"/>
                <a:cs typeface="Andika"/>
                <a:sym typeface="Andik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16338"/>
          <a:stretch/>
        </p:blipFill>
        <p:spPr>
          <a:xfrm>
            <a:off x="0" y="916105"/>
            <a:ext cx="7169499" cy="422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16338"/>
          <a:stretch/>
        </p:blipFill>
        <p:spPr>
          <a:xfrm>
            <a:off x="2562325" y="916100"/>
            <a:ext cx="7169499" cy="422739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11700" y="2503550"/>
            <a:ext cx="4440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Grandstander"/>
              <a:buNone/>
              <a:defRPr sz="36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Grandstander"/>
              <a:buNone/>
              <a:defRPr>
                <a:latin typeface="Grandstander"/>
                <a:ea typeface="Grandstander"/>
                <a:cs typeface="Grandstander"/>
                <a:sym typeface="Grandstand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randstander"/>
              <a:buNone/>
              <a:defRPr sz="24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Grandstander"/>
              <a:buNone/>
              <a:defRPr sz="48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Font typeface="Grandstander"/>
              <a:buNone/>
              <a:defRPr sz="42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Grandstander"/>
              <a:buNone/>
              <a:defRPr sz="12000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dika"/>
              <a:buNone/>
              <a:defRPr sz="2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ndika"/>
              <a:buChar char="●"/>
              <a:defRPr sz="180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○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■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●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○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■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●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○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dika"/>
              <a:buChar char="■"/>
              <a:defRPr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11700" y="203237"/>
            <a:ext cx="176383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3">
            <a:alphaModFix/>
          </a:blip>
          <a:srcRect t="1597" b="1597"/>
          <a:stretch/>
        </p:blipFill>
        <p:spPr>
          <a:xfrm>
            <a:off x="6808806" y="203237"/>
            <a:ext cx="202349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lural-words.e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311700" y="80865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>
                <a:latin typeface="Grandstander"/>
                <a:ea typeface="Grandstander"/>
                <a:cs typeface="Grandstander"/>
                <a:sym typeface="Grandstander"/>
              </a:rPr>
              <a:t>Plural words</a:t>
            </a:r>
            <a:br>
              <a:rPr lang="ro-RO" dirty="0">
                <a:latin typeface="Grandstander"/>
                <a:ea typeface="Grandstander"/>
                <a:cs typeface="Grandstander"/>
                <a:sym typeface="Grandstander"/>
              </a:rPr>
            </a:br>
            <a:r>
              <a:rPr lang="ro-RO" dirty="0">
                <a:latin typeface="Grandstander"/>
                <a:ea typeface="Grandstander"/>
                <a:cs typeface="Grandstander"/>
                <a:sym typeface="Grandstander"/>
              </a:rPr>
              <a:t>Erasmus+Project</a:t>
            </a:r>
            <a:endParaRPr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-262458" y="393854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LTSDA  Cluj-Napoca 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0A311C2-9108-447E-B807-0926FB2F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39" y="722869"/>
            <a:ext cx="6977523" cy="572700"/>
          </a:xfrm>
        </p:spPr>
        <p:txBody>
          <a:bodyPr>
            <a:normAutofit fontScale="90000"/>
          </a:bodyPr>
          <a:lstStyle/>
          <a:p>
            <a:r>
              <a:rPr lang="ro-RO" dirty="0"/>
              <a:t>Worksheets and teaching materials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D571484-CC64-4956-8E59-B72A88822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43" t="14166" r="33281" b="11389"/>
          <a:stretch/>
        </p:blipFill>
        <p:spPr>
          <a:xfrm>
            <a:off x="609139" y="1402725"/>
            <a:ext cx="3027030" cy="3437475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795A59BC-9F84-49A4-B740-D0190F3F5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94" t="16137" r="34609" b="16137"/>
          <a:stretch/>
        </p:blipFill>
        <p:spPr>
          <a:xfrm>
            <a:off x="4679155" y="1402725"/>
            <a:ext cx="2907507" cy="361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79E3B95-DC01-4704-B6DF-794A9F9E2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906" y="830025"/>
            <a:ext cx="7155656" cy="572700"/>
          </a:xfrm>
        </p:spPr>
        <p:txBody>
          <a:bodyPr>
            <a:normAutofit fontScale="90000"/>
          </a:bodyPr>
          <a:lstStyle/>
          <a:p>
            <a:r>
              <a:rPr lang="ro-RO" dirty="0"/>
              <a:t>Worksheets and teaching materials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FF2451D-0153-40B9-96AF-5C52AF4824E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906" y="1540668"/>
            <a:ext cx="3490913" cy="3131345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9EE23A3D-6026-4AF0-81A6-C3CF1507BF6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62500" y="1540668"/>
            <a:ext cx="3167062" cy="3195639"/>
          </a:xfrm>
          <a:prstGeom prst="rect">
            <a:avLst/>
          </a:prstGeom>
          <a:ln w="12700">
            <a:solidFill>
              <a:srgbClr val="33CC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9616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FF3BFE6-90F5-4BE2-BF5D-F4BE0B7AD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Worksheets and teaching materials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9B2A9B2-3E8D-4D84-9449-2964F690D7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91" t="13194" r="30469" b="7500"/>
          <a:stretch/>
        </p:blipFill>
        <p:spPr>
          <a:xfrm>
            <a:off x="421481" y="1472497"/>
            <a:ext cx="2607470" cy="2635160"/>
          </a:xfrm>
          <a:prstGeom prst="rect">
            <a:avLst/>
          </a:prstGeom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531433ED-CB9A-436C-8968-1B66C5C0DE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66" t="9583" r="29375" b="18890"/>
          <a:stretch/>
        </p:blipFill>
        <p:spPr>
          <a:xfrm>
            <a:off x="4343400" y="1402725"/>
            <a:ext cx="3321844" cy="30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20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0396DDF-E689-46DA-B46D-B24BA9992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68" y="830025"/>
            <a:ext cx="6702151" cy="572700"/>
          </a:xfrm>
        </p:spPr>
        <p:txBody>
          <a:bodyPr>
            <a:normAutofit fontScale="90000"/>
          </a:bodyPr>
          <a:lstStyle/>
          <a:p>
            <a:r>
              <a:rPr lang="ro-RO" dirty="0"/>
              <a:t>Pedagogical sheets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D783C13-67E6-466C-BF45-808266306F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81" t="14027" r="33125" b="14445"/>
          <a:stretch/>
        </p:blipFill>
        <p:spPr>
          <a:xfrm>
            <a:off x="763068" y="1398374"/>
            <a:ext cx="3228975" cy="3599400"/>
          </a:xfrm>
          <a:prstGeom prst="rect">
            <a:avLst/>
          </a:prstGeom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8E39A8B4-F1D0-4720-B237-D77F3DD195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85" t="20417" r="34609" b="15138"/>
          <a:stretch/>
        </p:blipFill>
        <p:spPr>
          <a:xfrm>
            <a:off x="4443411" y="1398374"/>
            <a:ext cx="3114677" cy="359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72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u 8">
            <a:extLst>
              <a:ext uri="{FF2B5EF4-FFF2-40B4-BE49-F238E27FC236}">
                <a16:creationId xmlns:a16="http://schemas.microsoft.com/office/drawing/2014/main" id="{BF03F3E5-62D6-4CDD-8876-7C5C9F6D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830" y="234129"/>
            <a:ext cx="5203275" cy="1244626"/>
          </a:xfrm>
        </p:spPr>
        <p:txBody>
          <a:bodyPr>
            <a:normAutofit/>
          </a:bodyPr>
          <a:lstStyle/>
          <a:p>
            <a:pPr algn="ctr"/>
            <a:r>
              <a:rPr lang="ro-RO" dirty="0"/>
              <a:t>Testing resources in teaching activities - kindergarten</a:t>
            </a:r>
          </a:p>
        </p:txBody>
      </p:sp>
      <p:pic>
        <p:nvPicPr>
          <p:cNvPr id="12" name="Imagine 11">
            <a:extLst>
              <a:ext uri="{FF2B5EF4-FFF2-40B4-BE49-F238E27FC236}">
                <a16:creationId xmlns:a16="http://schemas.microsoft.com/office/drawing/2014/main" id="{95921442-E663-4EBD-8981-0E07E9A63E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69" y="1478755"/>
            <a:ext cx="2507456" cy="3343275"/>
          </a:xfrm>
          <a:prstGeom prst="rect">
            <a:avLst/>
          </a:prstGeom>
        </p:spPr>
      </p:pic>
      <p:pic>
        <p:nvPicPr>
          <p:cNvPr id="16" name="Imagine 15">
            <a:extLst>
              <a:ext uri="{FF2B5EF4-FFF2-40B4-BE49-F238E27FC236}">
                <a16:creationId xmlns:a16="http://schemas.microsoft.com/office/drawing/2014/main" id="{AC3675A0-3BEC-435F-9E48-349D84D025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4309" y="1478755"/>
            <a:ext cx="2507456" cy="3343274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E3E1D2F0-0060-4C2E-836D-0366E9D50F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243" y="1478755"/>
            <a:ext cx="2507456" cy="334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04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u 8">
            <a:extLst>
              <a:ext uri="{FF2B5EF4-FFF2-40B4-BE49-F238E27FC236}">
                <a16:creationId xmlns:a16="http://schemas.microsoft.com/office/drawing/2014/main" id="{BF03F3E5-62D6-4CDD-8876-7C5C9F6D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318" y="419869"/>
            <a:ext cx="5203275" cy="1244626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Testing resources in speech therapy   activities-  CSFRT</a:t>
            </a:r>
            <a:br>
              <a:rPr lang="ro-RO" dirty="0"/>
            </a:br>
            <a:endParaRPr lang="ro-RO" dirty="0"/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C90CEDA3-E583-4028-B80E-E15F29B2A8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2695" y="889396"/>
            <a:ext cx="2775779" cy="3950495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33155AC1-F4D1-4D77-B1BD-473B6A53B5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88066" y="1168301"/>
            <a:ext cx="2812259" cy="2109195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61169C24-F7BB-4BA2-8392-DAA6D2ABAF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31" y="1841302"/>
            <a:ext cx="3607594" cy="270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83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u 8">
            <a:extLst>
              <a:ext uri="{FF2B5EF4-FFF2-40B4-BE49-F238E27FC236}">
                <a16:creationId xmlns:a16="http://schemas.microsoft.com/office/drawing/2014/main" id="{BF03F3E5-62D6-4CDD-8876-7C5C9F6D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72" y="701749"/>
            <a:ext cx="7911764" cy="1190846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Testing resources in teaching activities – primary school</a:t>
            </a:r>
            <a:br>
              <a:rPr lang="ro-RO" dirty="0"/>
            </a:br>
            <a:endParaRPr lang="ro-RO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EE273EB0-4B44-4235-BDB0-E9C22F075F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64" y="1549793"/>
            <a:ext cx="3933824" cy="3015064"/>
          </a:xfrm>
          <a:prstGeom prst="rect">
            <a:avLst/>
          </a:prstGeom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67D6D56D-9C4A-41BE-88D7-FB0FA5DC6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390" y="1549793"/>
            <a:ext cx="4020085" cy="30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62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2A481E7E-1CDB-4AC6-B37E-F49C85F47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37" y="866180"/>
            <a:ext cx="4226719" cy="3170039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35FA8112-723C-4BA6-9083-AA10F6AD3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832" y="866180"/>
            <a:ext cx="2343149" cy="31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568E907-4E56-486F-835C-7D89F7A34C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06" y="1209972"/>
            <a:ext cx="4111229" cy="3083422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8B6AED1A-B5BE-478E-9353-6012A7C977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7724" y="1194792"/>
            <a:ext cx="4131470" cy="309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F550AAB-2A29-4872-814E-3D4FFC4EC0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326" y="919757"/>
            <a:ext cx="2828925" cy="3771900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E292CC70-FE62-4A1E-9527-76EE0835C3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683420"/>
            <a:ext cx="2641599" cy="1981199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5E38ADBF-08DC-49C0-B85A-ADF4B70AD9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2755701"/>
            <a:ext cx="2641599" cy="1981199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AC23F23E-BCF0-4BBB-89A0-0435F38778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468" y="869751"/>
            <a:ext cx="28289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6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Project ID</a:t>
            </a: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Project number: KA220-SCH-4780A6CA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 dirty="0"/>
              <a:t>Duration: 01/10/2023 - 30/09/2025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 dirty="0"/>
              <a:t>Languages: English, Croatian, French, Italian, Polish, Romanian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fr" dirty="0"/>
              <a:t>Program: KA220-SCH - Cooperation partnerships in school education</a:t>
            </a:r>
            <a:endParaRPr dirty="0"/>
          </a:p>
        </p:txBody>
      </p:sp>
      <p:pic>
        <p:nvPicPr>
          <p:cNvPr id="2" name="Google Shape;249;p42">
            <a:extLst>
              <a:ext uri="{FF2B5EF4-FFF2-40B4-BE49-F238E27FC236}">
                <a16:creationId xmlns:a16="http://schemas.microsoft.com/office/drawing/2014/main" id="{FCB9E102-906C-4E1D-0C49-5A783DCB52A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t="48614" r="45782"/>
          <a:stretch/>
        </p:blipFill>
        <p:spPr>
          <a:xfrm>
            <a:off x="2284794" y="3323003"/>
            <a:ext cx="3690704" cy="1765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C71CAD7-C7EB-4F37-A12E-D746BD5FCA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141" y="805584"/>
            <a:ext cx="2743196" cy="1850104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A50A550F-43E5-4151-AC59-E8991C7833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339" y="758192"/>
            <a:ext cx="2593184" cy="1944888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83E6BD95-4808-4FEC-BEB6-19DB628123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141" y="2805705"/>
            <a:ext cx="2743196" cy="2087763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6E9534C9-2BF8-4DC8-A0CE-6F46FE134F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339" y="2875357"/>
            <a:ext cx="2650330" cy="198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18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u 8">
            <a:extLst>
              <a:ext uri="{FF2B5EF4-FFF2-40B4-BE49-F238E27FC236}">
                <a16:creationId xmlns:a16="http://schemas.microsoft.com/office/drawing/2014/main" id="{BF03F3E5-62D6-4CDD-8876-7C5C9F6D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318" y="419869"/>
            <a:ext cx="5203275" cy="1244626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Testing resources in teaching activities – primary school</a:t>
            </a:r>
            <a:br>
              <a:rPr lang="ro-RO" dirty="0"/>
            </a:br>
            <a:endParaRPr lang="ro-RO" dirty="0"/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6D3BDFCA-03A3-48E2-BA1E-2665E26170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84" y="1548237"/>
            <a:ext cx="4248346" cy="2407040"/>
          </a:xfrm>
          <a:prstGeom prst="rect">
            <a:avLst/>
          </a:prstGeom>
        </p:spPr>
      </p:pic>
      <p:pic>
        <p:nvPicPr>
          <p:cNvPr id="10" name="Imagine 9">
            <a:extLst>
              <a:ext uri="{FF2B5EF4-FFF2-40B4-BE49-F238E27FC236}">
                <a16:creationId xmlns:a16="http://schemas.microsoft.com/office/drawing/2014/main" id="{3FD53E7C-7BC4-4D26-9661-980CF1529D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955" y="1548237"/>
            <a:ext cx="4438349" cy="240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51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>
            <a:extLst>
              <a:ext uri="{FF2B5EF4-FFF2-40B4-BE49-F238E27FC236}">
                <a16:creationId xmlns:a16="http://schemas.microsoft.com/office/drawing/2014/main" id="{B54DEEDC-40C6-477C-9AC7-943F98B0C8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5925" y="549244"/>
            <a:ext cx="3156840" cy="1893741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09D84EC4-A6E6-4AF4-8850-555201005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990" y="692301"/>
            <a:ext cx="2718528" cy="4179094"/>
          </a:xfrm>
          <a:prstGeom prst="rect">
            <a:avLst/>
          </a:prstGeom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BDA6703F-7136-4BAB-9DE0-65EC4332F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45" y="2571749"/>
            <a:ext cx="5182615" cy="22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87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122D3B3-DFB7-4B98-9DA8-75C109B59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07" y="830025"/>
            <a:ext cx="6122194" cy="572700"/>
          </a:xfrm>
        </p:spPr>
        <p:txBody>
          <a:bodyPr>
            <a:normAutofit fontScale="90000"/>
          </a:bodyPr>
          <a:lstStyle/>
          <a:p>
            <a:r>
              <a:rPr lang="ro-RO" dirty="0"/>
              <a:t>Pedagogical guide</a:t>
            </a:r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868ACCCE-BA18-4C99-9077-D193E2D57E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52" t="16137" r="21407" b="5834"/>
          <a:stretch/>
        </p:blipFill>
        <p:spPr>
          <a:xfrm>
            <a:off x="850107" y="1402725"/>
            <a:ext cx="3126338" cy="35058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7F662D-BB8D-6C88-320C-6F3662A54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24" t="32592" r="27468" b="9995"/>
          <a:stretch/>
        </p:blipFill>
        <p:spPr>
          <a:xfrm rot="5400000">
            <a:off x="3982094" y="1716181"/>
            <a:ext cx="3508337" cy="288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21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82DCFDC-CB49-41C6-9DAF-44EDFAAB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2861"/>
            <a:ext cx="8775150" cy="827325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European good practice examples: resources, testimonials</a:t>
            </a:r>
            <a:endParaRPr lang="ro-RO" sz="2400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2AFCAC02-0707-47A5-8257-049633E40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90" t="20556" r="25937" b="5694"/>
          <a:stretch/>
        </p:blipFill>
        <p:spPr>
          <a:xfrm>
            <a:off x="415912" y="1643061"/>
            <a:ext cx="3458664" cy="3107531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9BCB31B2-1533-464E-B792-810EAAD30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88" t="21389" r="37031" b="31250"/>
          <a:stretch/>
        </p:blipFill>
        <p:spPr>
          <a:xfrm>
            <a:off x="4121943" y="1643060"/>
            <a:ext cx="4173755" cy="31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3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Main impacts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fr" sz="1400" b="1" dirty="0"/>
              <a:t>For the partners:</a:t>
            </a:r>
            <a:endParaRPr sz="1400" b="1" dirty="0"/>
          </a:p>
          <a:p>
            <a:pPr marL="457200" lvl="0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to </a:t>
            </a:r>
            <a:r>
              <a:rPr lang="fr" sz="1400" b="1" dirty="0"/>
              <a:t>equip</a:t>
            </a:r>
            <a:r>
              <a:rPr lang="fr" sz="1400" dirty="0"/>
              <a:t> teachers and education professionals with truly inclusive tools that guarantee an acquisition of key competences for all children within the school environment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to have an impact on the </a:t>
            </a:r>
            <a:r>
              <a:rPr lang="fr" sz="1400" b="1" dirty="0"/>
              <a:t>democratisation </a:t>
            </a:r>
            <a:r>
              <a:rPr lang="fr" sz="1400" dirty="0"/>
              <a:t>of alternative ways of communication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to </a:t>
            </a:r>
            <a:r>
              <a:rPr lang="fr" sz="1400" b="1" dirty="0"/>
              <a:t>advocate </a:t>
            </a:r>
            <a:r>
              <a:rPr lang="fr" sz="1400" dirty="0"/>
              <a:t>and speak positively of AAC methods and pedagogy </a:t>
            </a:r>
            <a:r>
              <a:rPr lang="fr" sz="1400" b="1" dirty="0"/>
              <a:t>outside the partnership</a:t>
            </a:r>
            <a:endParaRPr sz="1400" b="1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 dirty="0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fr" sz="1400" b="1" dirty="0"/>
              <a:t>In the medium and long term (outside the partnership):</a:t>
            </a:r>
            <a:endParaRPr sz="1400" b="1" dirty="0"/>
          </a:p>
          <a:p>
            <a:pPr marL="457200" lvl="0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a </a:t>
            </a:r>
            <a:r>
              <a:rPr lang="fr" sz="1400" b="1" dirty="0"/>
              <a:t>modification of perception</a:t>
            </a:r>
            <a:r>
              <a:rPr lang="fr" sz="1400" dirty="0"/>
              <a:t> on AAC and communication</a:t>
            </a:r>
            <a:r>
              <a:rPr lang="ro-RO" sz="1400" dirty="0"/>
              <a:t> disorders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an evolution of training tools used within the classrooms for the acquisition of key competences and inclusive practices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capacity of professionals to engage into inclusive and alternative pedagogies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fr" sz="1400" dirty="0"/>
              <a:t>internationalisation of associated organisations and participants</a:t>
            </a:r>
            <a:endParaRPr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"/>
          <p:cNvSpPr txBox="1">
            <a:spLocks noGrp="1"/>
          </p:cNvSpPr>
          <p:nvPr>
            <p:ph type="title"/>
          </p:nvPr>
        </p:nvSpPr>
        <p:spPr>
          <a:xfrm>
            <a:off x="311700" y="2364575"/>
            <a:ext cx="4523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Website 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1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44" dirty="0">
                <a:hlinkClick r:id="rId3"/>
              </a:rPr>
              <a:t>https://plural-words.eu</a:t>
            </a:r>
            <a:br>
              <a:rPr lang="ro-RO" sz="2244" dirty="0"/>
            </a:br>
            <a:endParaRPr sz="2244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E68A50-0698-F2DB-3E95-663230817D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50" t="4729" r="3710" b="4389"/>
          <a:stretch/>
        </p:blipFill>
        <p:spPr>
          <a:xfrm>
            <a:off x="311700" y="1727325"/>
            <a:ext cx="3719973" cy="20020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0E3EDA-7CBD-B9AF-A7B7-031EC56E75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145" r="4651" b="6128"/>
          <a:stretch/>
        </p:blipFill>
        <p:spPr>
          <a:xfrm>
            <a:off x="4455042" y="1594123"/>
            <a:ext cx="4377258" cy="213524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7"/>
          <p:cNvSpPr txBox="1">
            <a:spLocks noGrp="1"/>
          </p:cNvSpPr>
          <p:nvPr>
            <p:ph type="title"/>
          </p:nvPr>
        </p:nvSpPr>
        <p:spPr>
          <a:xfrm>
            <a:off x="311700" y="2503550"/>
            <a:ext cx="4440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Thank you!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-153589" y="2235911"/>
            <a:ext cx="5905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The project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Goals of the project</a:t>
            </a: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Producing and experimenting with innovative and creative tools based on visual factors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Equip the teachers and professionals of education with AAC tools and trainings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To achieve our main goal: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Democratise the learning and teaching of AAC to all learners in early childhood and primary school establishments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Targets of the projects</a:t>
            </a: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Kindergarten and primary schools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Public and school libraries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AAC associations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Parents and educators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254725" y="2464300"/>
            <a:ext cx="381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 and impacts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Activities of the project</a:t>
            </a: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/>
              <a:t>WP1 - Management</a:t>
            </a:r>
            <a:r>
              <a:rPr lang="fr" dirty="0"/>
              <a:t>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 b="1" dirty="0"/>
              <a:t>WP2 - Methodological framework: </a:t>
            </a:r>
            <a:r>
              <a:rPr lang="fr" dirty="0"/>
              <a:t>A1. Best practices, A2. Pedagogical guide, A3. Pilot AAC boxes and field tests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 b="1" dirty="0"/>
              <a:t>WP3 - E-learning and training:</a:t>
            </a:r>
            <a:r>
              <a:rPr lang="fr" dirty="0"/>
              <a:t> A1. Self-evaluation quiz, A2. E-learning module, A3. Training workshop and activity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 b="1" dirty="0"/>
              <a:t>WP4 - AAC boxes: </a:t>
            </a:r>
            <a:r>
              <a:rPr lang="fr" dirty="0"/>
              <a:t>A1. Production of AAC boxes, A2. Pedagogical sheets, A3. White Paper guide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fr" b="1" dirty="0"/>
              <a:t>WP5 - Communication, dissemination and exploitation: </a:t>
            </a:r>
            <a:r>
              <a:rPr lang="fr" dirty="0"/>
              <a:t>during the 2 years of the project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>
            <a:spLocks noGrp="1"/>
          </p:cNvSpPr>
          <p:nvPr>
            <p:ph type="title"/>
          </p:nvPr>
        </p:nvSpPr>
        <p:spPr>
          <a:xfrm>
            <a:off x="311700" y="83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Results </a:t>
            </a:r>
            <a:endParaRPr dirty="0"/>
          </a:p>
        </p:txBody>
      </p:sp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311700" y="1537475"/>
            <a:ext cx="8520600" cy="3416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AAC boxes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 – Containing different AAC resources on literacy, numeracy and daily life topic</a:t>
            </a:r>
            <a:endParaRPr lang="ro-RO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An E-learning module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 – To train education professionals on AAC and communication troubles</a:t>
            </a:r>
            <a:endParaRPr lang="ro-RO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A pedagogical guide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 – For early and primary school teachers who would like to become familiar with the fascinating field of AAC</a:t>
            </a:r>
            <a:endParaRPr lang="ro-RO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9 pedagogical sheets for professionals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 – Supporting the implementation of the boxes into daily practice.</a:t>
            </a:r>
            <a:endParaRPr lang="ro-RO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marL="114300" indent="0" algn="l" fontAlgn="base">
              <a:lnSpc>
                <a:spcPts val="1950"/>
              </a:lnSpc>
              <a:buNone/>
            </a:pPr>
            <a:endParaRPr lang="en-US" b="0" i="0" dirty="0">
              <a:solidFill>
                <a:srgbClr val="000000"/>
              </a:solidFill>
              <a:effectLst/>
              <a:latin typeface="Andika" panose="020B0604020202020204" charset="0"/>
            </a:endParaRPr>
          </a:p>
          <a:p>
            <a:pPr algn="l" fontAlgn="base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A collection of Best Practices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 – To get inspired from innovative and inspiring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ndika" panose="020B0604020202020204" charset="0"/>
              </a:rPr>
              <a:t>organisations</a:t>
            </a:r>
            <a:r>
              <a:rPr lang="en-US" b="0" i="0" dirty="0">
                <a:solidFill>
                  <a:srgbClr val="000000"/>
                </a:solidFill>
                <a:effectLst/>
                <a:latin typeface="Andika" panose="020B0604020202020204" charset="0"/>
              </a:rPr>
              <a:t>, professionals and actions on AAC led in Europe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4254D2E-E5C1-41BE-A762-2910CEA8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Resources developed: adapted stories</a:t>
            </a:r>
            <a:br>
              <a:rPr lang="ro-RO" dirty="0"/>
            </a:br>
            <a:endParaRPr lang="ro-RO" dirty="0"/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74DC4A59-C394-4D41-930C-7AA240A39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31" t="21945" r="22500" b="10278"/>
          <a:stretch/>
        </p:blipFill>
        <p:spPr>
          <a:xfrm>
            <a:off x="4519375" y="1516254"/>
            <a:ext cx="4253150" cy="2797221"/>
          </a:xfrm>
          <a:prstGeom prst="rect">
            <a:avLst/>
          </a:prstGeom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512FF63A-89C3-472C-9F1F-21987F2F70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57" t="14167" r="21796" b="7361"/>
          <a:stretch/>
        </p:blipFill>
        <p:spPr>
          <a:xfrm>
            <a:off x="457175" y="1509110"/>
            <a:ext cx="3936232" cy="299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1011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</Words>
  <Application>Microsoft Office PowerPoint</Application>
  <PresentationFormat>Expunere pe ecran (16:9)</PresentationFormat>
  <Paragraphs>61</Paragraphs>
  <Slides>28</Slides>
  <Notes>12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28</vt:i4>
      </vt:variant>
    </vt:vector>
  </HeadingPairs>
  <TitlesOfParts>
    <vt:vector size="32" baseType="lpstr">
      <vt:lpstr>Grandstander</vt:lpstr>
      <vt:lpstr>Andika</vt:lpstr>
      <vt:lpstr>Arial</vt:lpstr>
      <vt:lpstr>Simple Light</vt:lpstr>
      <vt:lpstr>Plural words Erasmus+Project</vt:lpstr>
      <vt:lpstr>Project ID</vt:lpstr>
      <vt:lpstr>The project</vt:lpstr>
      <vt:lpstr>Goals of the project</vt:lpstr>
      <vt:lpstr>Targets of the projects</vt:lpstr>
      <vt:lpstr>Results and impacts</vt:lpstr>
      <vt:lpstr>Activities of the project</vt:lpstr>
      <vt:lpstr>Results </vt:lpstr>
      <vt:lpstr>Resources developed: adapted stories </vt:lpstr>
      <vt:lpstr>Worksheets and teaching materials</vt:lpstr>
      <vt:lpstr>Worksheets and teaching materials</vt:lpstr>
      <vt:lpstr>Worksheets and teaching materials</vt:lpstr>
      <vt:lpstr>Pedagogical sheets</vt:lpstr>
      <vt:lpstr>Testing resources in teaching activities - kindergarten</vt:lpstr>
      <vt:lpstr>Testing resources in speech therapy   activities-  CSFRT </vt:lpstr>
      <vt:lpstr>Testing resources in teaching activities – primary school </vt:lpstr>
      <vt:lpstr>Prezentare PowerPoint</vt:lpstr>
      <vt:lpstr>Prezentare PowerPoint</vt:lpstr>
      <vt:lpstr>Prezentare PowerPoint</vt:lpstr>
      <vt:lpstr>Prezentare PowerPoint</vt:lpstr>
      <vt:lpstr>Testing resources in teaching activities – primary school </vt:lpstr>
      <vt:lpstr>Prezentare PowerPoint</vt:lpstr>
      <vt:lpstr>Pedagogical guide</vt:lpstr>
      <vt:lpstr>European good practice examples: resources, testimonials</vt:lpstr>
      <vt:lpstr>Main impacts </vt:lpstr>
      <vt:lpstr>Website </vt:lpstr>
      <vt:lpstr>https://plural-words.eu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Kick-off meeting</dc:title>
  <dc:creator>Dorina Chira</dc:creator>
  <cp:lastModifiedBy>Rose</cp:lastModifiedBy>
  <cp:revision>4</cp:revision>
  <dcterms:modified xsi:type="dcterms:W3CDTF">2025-09-30T11:21:54Z</dcterms:modified>
</cp:coreProperties>
</file>